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media/image1.jpeg" ContentType="image/jpeg"/>
  <Override PartName="/ppt/media/image2.jpeg" ContentType="image/jpeg"/>
  <Override PartName="/ppt/media/image30.jpeg" ContentType="image/jpeg"/>
  <Override PartName="/ppt/media/image3.jpeg" ContentType="image/jpeg"/>
  <Override PartName="/ppt/media/image31.jpeg" ContentType="image/jpeg"/>
  <Override PartName="/ppt/media/image4.jpeg" ContentType="image/jpeg"/>
  <Override PartName="/ppt/media/image5.jpeg" ContentType="image/jpeg"/>
  <Override PartName="/ppt/media/image32.jpeg" ContentType="image/jpeg"/>
  <Override PartName="/ppt/media/image10.jpeg" ContentType="image/jpeg"/>
  <Override PartName="/ppt/media/image6.jpeg" ContentType="image/jpeg"/>
  <Override PartName="/ppt/media/image11.jpeg" ContentType="image/jpeg"/>
  <Override PartName="/ppt/media/image7.jpeg" ContentType="image/jpeg"/>
  <Override PartName="/ppt/media/image8.jpeg" ContentType="image/jpeg"/>
  <Override PartName="/ppt/media/image14.png" ContentType="image/png"/>
  <Override PartName="/ppt/media/image35.jpeg" ContentType="image/jpeg"/>
  <Override PartName="/ppt/media/image9.jpeg" ContentType="image/jpeg"/>
  <Override PartName="/ppt/media/image36.jpeg" ContentType="image/jpeg"/>
  <Override PartName="/ppt/media/image12.png" ContentType="image/png"/>
  <Override PartName="/ppt/media/image34.png" ContentType="image/png"/>
  <Override PartName="/ppt/media/image37.jpeg" ContentType="image/jpeg"/>
  <Override PartName="/ppt/media/image13.png" ContentType="image/png"/>
  <Override PartName="/ppt/media/image25.jpeg" ContentType="image/jpeg"/>
  <Override PartName="/ppt/media/image15.png" ContentType="image/png"/>
  <Override PartName="/ppt/media/image45.jpeg" ContentType="image/jpeg"/>
  <Override PartName="/ppt/media/image16.jpeg" ContentType="image/jpeg"/>
  <Override PartName="/ppt/media/image38.gif" ContentType="image/gif"/>
  <Override PartName="/ppt/media/image17.jpeg" ContentType="image/jpeg"/>
  <Override PartName="/ppt/media/image39.jpeg" ContentType="image/jpeg"/>
  <Override PartName="/ppt/media/image18.jpeg" ContentType="image/jpeg"/>
  <Override PartName="/ppt/media/image20.png" ContentType="image/png"/>
  <Override PartName="/ppt/media/media19.mp3" ContentType="audio/mp3"/>
  <Override PartName="/ppt/media/image21.jpeg" ContentType="image/jpeg"/>
  <Override PartName="/ppt/media/image43.jpeg" ContentType="image/jpeg"/>
  <Override PartName="/ppt/media/image22.jpeg" ContentType="image/jpeg"/>
  <Override PartName="/ppt/media/image44.jpeg" ContentType="image/jpeg"/>
  <Override PartName="/ppt/media/image23.png" ContentType="image/png"/>
  <Override PartName="/ppt/media/image26.jpeg" ContentType="image/jpeg"/>
  <Override PartName="/ppt/media/image24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media33.mp4" ContentType="video/mp4"/>
  <Override PartName="/ppt/media/image40.jpeg" ContentType="image/jpeg"/>
  <Override PartName="/ppt/media/image41.jpeg" ContentType="image/jpeg"/>
  <Override PartName="/ppt/media/image42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57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slide64.xml" ContentType="application/vnd.openxmlformats-officedocument.presentationml.slide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62.xml" ContentType="application/vnd.openxmlformats-officedocument.presentationml.slide+xml"/>
  <Override PartName="/ppt/slides/slide41.xml" ContentType="application/vnd.openxmlformats-officedocument.presentationml.slide+xml"/>
  <Override PartName="/ppt/slides/slide63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55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57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59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64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45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53.xml.rels" ContentType="application/vnd.openxmlformats-package.relationships+xml"/>
  <Override PartName="/ppt/slides/_rels/slide31.xml.rels" ContentType="application/vnd.openxmlformats-package.relationships+xml"/>
  <Override PartName="/ppt/slides/_rels/slide62.xml.rels" ContentType="application/vnd.openxmlformats-package.relationships+xml"/>
  <Override PartName="/ppt/slides/_rels/slide40.xml.rels" ContentType="application/vnd.openxmlformats-package.relationships+xml"/>
  <Override PartName="/ppt/slides/_rels/slide63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13004800" cy="97536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F1A023F-9788-43CE-9444-050DCB607D27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2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50160" y="5236560"/>
            <a:ext cx="117032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E2106BD-C1B1-4294-99DA-BC93AF72F52F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9491BC4-5C06-4B9C-A0EB-15F08E42C781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606920" y="228204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564040" y="228204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50160" y="523656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606920" y="523656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564040" y="5236560"/>
            <a:ext cx="376812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CB5D598-5C3C-4F9B-B923-246B3557C142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2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D144385-FD81-4499-8665-7019BEE4AE97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2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7B7290F-E7E0-4D4A-824C-AE9BC79120F9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6B59394-57A6-4A5A-AEFF-90CB31E28E34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F8ED46E-EE95-40E2-8D2B-D57B7AC7A67F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47640" y="3232800"/>
            <a:ext cx="11708280" cy="161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08CF397-B094-4C74-A873-CF89026DA07E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83A4E0E-E9AE-484D-8EC6-9FDDB1AC5724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A1420E-6BDE-4E80-BA4A-9A04DAF769FE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117032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08606D7-C174-4CE5-A7DC-EF4FBAA9E0B5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24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>
          <a:xfrm>
            <a:off x="12057840" y="9129600"/>
            <a:ext cx="319320" cy="342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3C7B604-5007-4603-806C-B2AB2F989F5C}" type="slidenum"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&lt;číslo&gt;</a:t>
            </a:fld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filmouka.cz/lekce/02-02/" TargetMode="External"/><Relationship Id="rId2" Type="http://schemas.openxmlformats.org/officeDocument/2006/relationships/hyperlink" Target="https://filmouka.cz/lekce/02-02/" TargetMode="External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audio" Target="../media/media19.mp3"/><Relationship Id="rId2" Type="http://schemas.microsoft.com/office/2007/relationships/media" Target="../media/media19.mp3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filmouka.cz/lekce/02-02/" TargetMode="External"/><Relationship Id="rId2" Type="http://schemas.openxmlformats.org/officeDocument/2006/relationships/hyperlink" Target="https://filmouka.cz/lekce/02-02/" TargetMode="External"/><Relationship Id="rId3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ejXYsGXtsTA" TargetMode="External"/><Relationship Id="rId2" Type="http://schemas.openxmlformats.org/officeDocument/2006/relationships/hyperlink" Target="https://www.youtube.com/watch?v=ejXYsGXtsTA" TargetMode="External"/><Relationship Id="rId3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video" Target="../media/media33.mp4"/><Relationship Id="rId2" Type="http://schemas.microsoft.com/office/2007/relationships/media" Target="../media/media33.mp4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gif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9000" spc="-45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Díváme se na film</a:t>
            </a:r>
            <a:endParaRPr b="0" lang="cs-CZ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Základy umění_obrazy2.jpg" descr="Základy umění_obrazy2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Základy umění_obrazy3.jpg" descr="Základy umění_obrazy3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11) Na jaký nástroj je nahrána nejčastěji používaná doprovodná hudba?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11) Na jaký nástroj je nahrána nejčastěji používaná doprovodná hudba?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12) Jakou knížku si čte na závěr učitel za katedrou v hodině?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na zdech v pokoji?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11) Na jaký nástroj je nahrána nejčastěji používaná doprovodná hudba?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12) Jakou knížku si čte na závěr učitel za katedrou v hodině?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13) Dokážete odhadnout stopáž/délku filmu, zaokrouhleno na minuty?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9000" spc="-45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"/>
          <p:cNvSpPr/>
          <p:nvPr/>
        </p:nvSpPr>
        <p:spPr>
          <a:xfrm>
            <a:off x="1757160" y="4384080"/>
            <a:ext cx="9489960" cy="98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4000" spc="-1" strike="noStrike" u="sng">
                <a:solidFill>
                  <a:srgbClr val="0000ff"/>
                </a:solidFill>
                <a:uFillTx/>
                <a:latin typeface="Times New Roman"/>
                <a:ea typeface="DejaVu Sans"/>
                <a:hlinkClick r:id="rId1"/>
              </a:rPr>
              <a:t>Film k přehrátí naleznete na tomto odkazu.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"/>
          <p:cNvSpPr/>
          <p:nvPr/>
        </p:nvSpPr>
        <p:spPr>
          <a:xfrm>
            <a:off x="3786840" y="5200560"/>
            <a:ext cx="5430600" cy="42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2400" spc="-1" strike="noStrike" u="sng">
                <a:solidFill>
                  <a:srgbClr val="0000ff"/>
                </a:solidFill>
                <a:uFillTx/>
                <a:latin typeface="Times New Roman"/>
                <a:hlinkClick r:id="rId2"/>
              </a:rPr>
              <a:t>https://filmouka.cz/lekce/02-02/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vlcsnap-2024-05-11-16h10m23s577.jpg" descr="vlcsnap-2024-05-11-16h10m23s577.jpg"/>
          <p:cNvPicPr/>
          <p:nvPr/>
        </p:nvPicPr>
        <p:blipFill>
          <a:blip r:embed="rId1"/>
          <a:stretch/>
        </p:blipFill>
        <p:spPr>
          <a:xfrm>
            <a:off x="0" y="245808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vlcsnap-2024-05-11-16h13m20s967.jpg" descr="vlcsnap-2024-05-11-16h13m20s967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vlcsnap-2024-05-11-16h16m14s642.jpg" descr="vlcsnap-2024-05-11-16h16m14s642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vlcsnap-2024-05-11-16h16m33s064.jpg" descr="vlcsnap-2024-05-11-16h16m33s064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vlcsnap-2024-05-11-16h20m18s138.jpg" descr="vlcsnap-2024-05-11-16h20m18s138.jpg"/>
          <p:cNvPicPr/>
          <p:nvPr/>
        </p:nvPicPr>
        <p:blipFill>
          <a:blip r:embed="rId1"/>
          <a:stretch/>
        </p:blipFill>
        <p:spPr>
          <a:xfrm>
            <a:off x="0" y="2605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9000" spc="-45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vlcsnap-2024-05-11-16h21m53s835.jpg" descr="vlcsnap-2024-05-11-16h21m53s835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vlcsnap-2024-05-11-16h23m19s349.jpg" descr="vlcsnap-2024-05-11-16h23m19s349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Jak se jmenuje základní škola, kde se děj filmu odehrává?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vlcsnap-2024-05-11-16h30m14s954.jpg" descr="vlcsnap-2024-05-11-16h30m14s954.jpg"/>
          <p:cNvPicPr/>
          <p:nvPr/>
        </p:nvPicPr>
        <p:blipFill>
          <a:blip r:embed="rId1"/>
          <a:stretch/>
        </p:blipFill>
        <p:spPr>
          <a:xfrm>
            <a:off x="0" y="2461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Snímek obrazovky 2024-05-11 v 16.38.32.png" descr="Snímek obrazovky 2024-05-11 v 16.38.32.png"/>
          <p:cNvPicPr/>
          <p:nvPr/>
        </p:nvPicPr>
        <p:blipFill>
          <a:blip r:embed="rId1"/>
          <a:stretch/>
        </p:blipFill>
        <p:spPr>
          <a:xfrm>
            <a:off x="0" y="3019680"/>
            <a:ext cx="13003560" cy="6040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Snímek obrazovky 2024-05-11 v 16.38.12.png" descr="Snímek obrazovky 2024-05-11 v 16.38.12.png"/>
          <p:cNvPicPr/>
          <p:nvPr/>
        </p:nvPicPr>
        <p:blipFill>
          <a:blip r:embed="rId1"/>
          <a:srcRect l="0" t="298" r="0" b="298"/>
          <a:stretch/>
        </p:blipFill>
        <p:spPr>
          <a:xfrm>
            <a:off x="0" y="3019680"/>
            <a:ext cx="13003560" cy="6040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Snímek obrazovky 2024-05-11 v 16.37.57.png" descr="Snímek obrazovky 2024-05-11 v 16.37.57.png"/>
          <p:cNvPicPr/>
          <p:nvPr/>
        </p:nvPicPr>
        <p:blipFill>
          <a:blip r:embed="rId1"/>
          <a:srcRect l="596" t="0" r="0" b="0"/>
          <a:stretch/>
        </p:blipFill>
        <p:spPr>
          <a:xfrm>
            <a:off x="0" y="3019680"/>
            <a:ext cx="13003560" cy="6040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8) Poznali jste některý z obrazů, které visí holce v pokoji na zdech?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Snímek obrazovky 2024-05-11 v 16.37.36.png" descr="Snímek obrazovky 2024-05-11 v 16.37.36.png"/>
          <p:cNvPicPr/>
          <p:nvPr/>
        </p:nvPicPr>
        <p:blipFill>
          <a:blip r:embed="rId1"/>
          <a:srcRect l="9952" t="0" r="0" b="0"/>
          <a:stretch/>
        </p:blipFill>
        <p:spPr>
          <a:xfrm>
            <a:off x="0" y="3019680"/>
            <a:ext cx="13003560" cy="6040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vlcsnap-2024-05-11-16h43m20s598.jpg" descr="vlcsnap-2024-05-11-16h43m20s598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9) Jakou barvu při malování holka pravděpodobně nejraději používá?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vlcsnap-2024-05-11-16h43m27s268.jpg" descr="vlcsnap-2024-05-11-16h43m27s268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5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5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10) Kde holka rozvěšuje na závěr filmu obrazy na výstavku pro ostatní?</a:t>
            </a:r>
            <a:endParaRPr b="0" lang="cs-CZ" sz="2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vlcsnap-2024-05-11-16h45m54s515.jpg" descr="vlcsnap-2024-05-11-16h45m54s515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00" spc="-69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11) Na jaký nástroj je nahrána nejčastěji používaná doprovodná hudba?</a:t>
            </a:r>
            <a:endParaRPr b="0" lang="cs-CZ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00" spc="-69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11) Na jaký nástroj je nahrána nejčastěji používaná doprovodná hudba?</a:t>
            </a:r>
            <a:endParaRPr b="0" lang="cs-CZ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" descr="hudba v Základech umění.mp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21440" y="5003640"/>
            <a:ext cx="570600" cy="570600"/>
          </a:xfrm>
          <a:prstGeom prst="rect">
            <a:avLst/>
          </a:prstGeom>
          <a:ln w="0">
            <a:noFill/>
          </a:ln>
        </p:spPr>
      </p:pic>
      <p:pic>
        <p:nvPicPr>
          <p:cNvPr id="146" name="guitar-756326_1920.jpg" descr="guitar-756326_1920.jpg"/>
          <p:cNvPicPr/>
          <p:nvPr/>
        </p:nvPicPr>
        <p:blipFill>
          <a:blip r:embed="rId4"/>
          <a:stretch/>
        </p:blipFill>
        <p:spPr>
          <a:xfrm>
            <a:off x="0" y="2569320"/>
            <a:ext cx="13003560" cy="8634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12) Jakou knížku si čte na závěr učitel za katedrou v hodině?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12) Jakou knížku si čte na závěr učitel za katedrou v hodině?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vlcsnap-2024-05-11-16h48m16s498.jpg" descr="vlcsnap-2024-05-11-16h48m16s498.jpg"/>
          <p:cNvPicPr/>
          <p:nvPr/>
        </p:nvPicPr>
        <p:blipFill>
          <a:blip r:embed="rId1"/>
          <a:stretch/>
        </p:blipFill>
        <p:spPr>
          <a:xfrm>
            <a:off x="0" y="25693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5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13) Dokážete odhadnout stopáž/délku filmu, zaokrouhleno na minuty?</a:t>
            </a:r>
            <a:endParaRPr b="0" lang="cs-CZ" sz="2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35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13) Dokážete odhadnout stopáž/délku filmu, zaokrouhleno na minuty?</a:t>
            </a:r>
            <a:endParaRPr b="0" lang="cs-CZ" sz="2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odpovědi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Snímek obrazovky 2024-05-11 v 16.51.34.png" descr="Snímek obrazovky 2024-05-11 v 16.51.34.png"/>
          <p:cNvPicPr/>
          <p:nvPr/>
        </p:nvPicPr>
        <p:blipFill>
          <a:blip r:embed="rId1"/>
          <a:stretch/>
        </p:blipFill>
        <p:spPr>
          <a:xfrm>
            <a:off x="2444760" y="2461320"/>
            <a:ext cx="8114400" cy="6882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9000" spc="-45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Pustíme si film znova</a:t>
            </a:r>
            <a:endParaRPr b="0" lang="cs-CZ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"/>
          <p:cNvSpPr/>
          <p:nvPr/>
        </p:nvSpPr>
        <p:spPr>
          <a:xfrm>
            <a:off x="1757160" y="4384080"/>
            <a:ext cx="9489960" cy="98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4000" spc="-1" strike="noStrike" u="sng">
                <a:solidFill>
                  <a:srgbClr val="0000ff"/>
                </a:solidFill>
                <a:uFillTx/>
                <a:latin typeface="Times New Roman"/>
                <a:ea typeface="DejaVu Sans"/>
                <a:hlinkClick r:id="rId1"/>
              </a:rPr>
              <a:t>Film k přehrátí naleznete na tomto odkazu.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3786840" y="5200560"/>
            <a:ext cx="5430600" cy="42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2400" spc="-1" strike="noStrike" u="sng">
                <a:solidFill>
                  <a:srgbClr val="0000ff"/>
                </a:solidFill>
                <a:uFillTx/>
                <a:latin typeface="Times New Roman"/>
                <a:hlinkClick r:id="rId2"/>
              </a:rPr>
              <a:t>https://filmouka.cz/lekce/02-02/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47640" y="3232800"/>
            <a:ext cx="11708280" cy="3493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9000" spc="-45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ubTitle"/>
          </p:nvPr>
        </p:nvSpPr>
        <p:spPr>
          <a:xfrm>
            <a:off x="647640" y="1793160"/>
            <a:ext cx="11708280" cy="19544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Čím je film výjimečný? Čím se odlišuje od většiny filmů, které známe? Vyjádřete se beze slov.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614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Čím je film výjimečný? Čím se odlišuje od většiny filmů, které známe?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nalepky-girl-pst.jpg.jpg" descr="nalepky-girl-pst.jpg.jpg"/>
          <p:cNvPicPr/>
          <p:nvPr/>
        </p:nvPicPr>
        <p:blipFill>
          <a:blip r:embed="rId1"/>
          <a:stretch/>
        </p:blipFill>
        <p:spPr>
          <a:xfrm>
            <a:off x="-68400" y="2622240"/>
            <a:ext cx="13140720" cy="8822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02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Jak by se podle vás odehrával tento dialog mezi holkou a učitelem, pokud by se ve filmu „mohlo“ mluvit? Přehrajte.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8" name="Seskupit"/>
          <p:cNvGrpSpPr/>
          <p:nvPr/>
        </p:nvGrpSpPr>
        <p:grpSpPr>
          <a:xfrm>
            <a:off x="0" y="3633120"/>
            <a:ext cx="13003560" cy="4869000"/>
            <a:chOff x="0" y="3633120"/>
            <a:chExt cx="13003560" cy="4869000"/>
          </a:xfrm>
        </p:grpSpPr>
        <p:pic>
          <p:nvPicPr>
            <p:cNvPr id="169" name="vlcsnap-2024-11-02-13h50m45s216.jpg" descr="vlcsnap-2024-11-02-13h50m45s216.jpg"/>
            <p:cNvPicPr/>
            <p:nvPr/>
          </p:nvPicPr>
          <p:blipFill>
            <a:blip r:embed="rId1"/>
            <a:stretch/>
          </p:blipFill>
          <p:spPr>
            <a:xfrm>
              <a:off x="8655480" y="605664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70" name="vlcsnap-2024-11-02-13h50m24s990.jpg" descr="vlcsnap-2024-11-02-13h50m24s990.jpg"/>
            <p:cNvPicPr/>
            <p:nvPr/>
          </p:nvPicPr>
          <p:blipFill>
            <a:blip r:embed="rId2"/>
            <a:stretch/>
          </p:blipFill>
          <p:spPr>
            <a:xfrm>
              <a:off x="4343040" y="605664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71" name="vlcsnap-2024-11-02-13h50m14s891.jpg" descr="vlcsnap-2024-11-02-13h50m14s891.jpg"/>
            <p:cNvPicPr/>
            <p:nvPr/>
          </p:nvPicPr>
          <p:blipFill>
            <a:blip r:embed="rId3"/>
            <a:stretch/>
          </p:blipFill>
          <p:spPr>
            <a:xfrm>
              <a:off x="0" y="605664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72" name="vlcsnap-2024-11-02-13h50m00s633.jpg" descr="vlcsnap-2024-11-02-13h50m00s633.jpg"/>
            <p:cNvPicPr/>
            <p:nvPr/>
          </p:nvPicPr>
          <p:blipFill>
            <a:blip r:embed="rId4"/>
            <a:stretch/>
          </p:blipFill>
          <p:spPr>
            <a:xfrm>
              <a:off x="8655480" y="363312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73" name="vlcsnap-2024-11-02-13h49m51s834.jpg" descr="vlcsnap-2024-11-02-13h49m51s834.jpg"/>
            <p:cNvPicPr/>
            <p:nvPr/>
          </p:nvPicPr>
          <p:blipFill>
            <a:blip r:embed="rId5"/>
            <a:stretch/>
          </p:blipFill>
          <p:spPr>
            <a:xfrm>
              <a:off x="4343040" y="363312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74" name="vlcsnap-2024-11-02-13h49m36s420.jpg" descr="vlcsnap-2024-11-02-13h49m36s420.jpg"/>
            <p:cNvPicPr/>
            <p:nvPr/>
          </p:nvPicPr>
          <p:blipFill>
            <a:blip r:embed="rId6"/>
            <a:stretch/>
          </p:blipFill>
          <p:spPr>
            <a:xfrm>
              <a:off x="0" y="3633120"/>
              <a:ext cx="4348080" cy="2445480"/>
            </a:xfrm>
            <a:prstGeom prst="rect">
              <a:avLst/>
            </a:prstGeom>
            <a:ln w="127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Ve filmu se výrazně pracuje s nadsázkou, řada věcí, které film zobrazuje, by se ve skutečnosti takto asi nestala. JAK BY SE PRAVDĚPODOBNĚ ODEHRÁLY V REALITĚ?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vlcsnap-2024-05-11-16h21m53s835.jpg" descr="vlcsnap-2024-05-11-16h21m53s835.jpg"/>
          <p:cNvPicPr/>
          <p:nvPr/>
        </p:nvPicPr>
        <p:blipFill>
          <a:blip r:embed="rId1"/>
          <a:stretch/>
        </p:blipFill>
        <p:spPr>
          <a:xfrm>
            <a:off x="0" y="322344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Ve filmu se výrazně pracuje s nadsázkou, řada věcí, které film zobrazuje, by se ve skutečnosti takto asi nestala. JAK BY SE PRAVDĚPODOBNĚ ODEHRÁLY V REALITĚ?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vlcsnap-2024-05-14-13h42m08s681.jpg" descr="vlcsnap-2024-05-14-13h42m08s681.jpg"/>
          <p:cNvPicPr/>
          <p:nvPr/>
        </p:nvPicPr>
        <p:blipFill>
          <a:blip r:embed="rId1"/>
          <a:stretch/>
        </p:blipFill>
        <p:spPr>
          <a:xfrm>
            <a:off x="0" y="320688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Ve filmu se výrazně pracuje s nadsázkou, řada věcí, které film zobrazuje, by se ve skutečnosti takto asi nestala. JAK BY SE PRAVDĚPODOBNĚ ODEHRÁLY V REALITĚ?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vlcsnap-2024-05-14-13h42m56s907.jpg" descr="vlcsnap-2024-05-14-13h42m56s907.jpg"/>
          <p:cNvPicPr/>
          <p:nvPr/>
        </p:nvPicPr>
        <p:blipFill>
          <a:blip r:embed="rId1"/>
          <a:stretch/>
        </p:blipFill>
        <p:spPr>
          <a:xfrm>
            <a:off x="0" y="323712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podívejte se na ukázku z jiného filmu. Najdeme podobnou scénu i v tom našem?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"/>
          <p:cNvSpPr/>
          <p:nvPr/>
        </p:nvSpPr>
        <p:spPr>
          <a:xfrm>
            <a:off x="2891520" y="5533920"/>
            <a:ext cx="722124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2400" spc="-1" strike="noStrike" u="sng">
                <a:solidFill>
                  <a:srgbClr val="0000ff"/>
                </a:solidFill>
                <a:uFillTx/>
                <a:latin typeface="Times New Roman"/>
                <a:hlinkClick r:id="rId1"/>
              </a:rPr>
              <a:t>https://www.youtube.com/watch?v=ejXYsGXtsTA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1235520" y="4680000"/>
            <a:ext cx="10533240" cy="56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0" lang="cs-CZ" sz="4000" spc="-1" strike="noStrike" u="sng">
                <a:solidFill>
                  <a:srgbClr val="0000ff"/>
                </a:solidFill>
                <a:uFillTx/>
                <a:latin typeface="Times New Roman"/>
                <a:hlinkClick r:id="rId2"/>
              </a:rPr>
              <a:t>Ukázka k přehrátí na tomto odkazu (5:55–6:55)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" descr="Základy umění přestřelka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472480"/>
            <a:ext cx="13003560" cy="731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80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  <p:seq>
              <p:cTn id="13" restart="whenNotActive" nodeType="interactiveSeq" fill="hold">
                <p:stCondLst>
                  <p:cond delay="0" evt="onClick">
                    <p:tgtEl>
                      <p:spTgt spid="189"/>
                    </p:tgtEl>
                  </p:cond>
                </p:stCondLst>
                <p:childTnLst>
                  <p:par>
                    <p:cTn id="14" fill="hold">
                      <p:stCondLst>
                        <p:cond delay="0" evt="onClick">
                          <p:tgtEl>
                            <p:spTgt spid="189"/>
                          </p:tgtEl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Styl, kterým holka kreslí, by se dal přirovnat k projevům fauvismu. Zjistěte si o něm něco? Čím se vyznačoval?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vlcsnap-2024-05-14-16h10m05s427.jpg" descr="vlcsnap-2024-05-14-16h10m05s427.jpg"/>
          <p:cNvPicPr/>
          <p:nvPr/>
        </p:nvPicPr>
        <p:blipFill>
          <a:blip r:embed="rId1"/>
          <a:stretch/>
        </p:blipFill>
        <p:spPr>
          <a:xfrm>
            <a:off x="-2147400" y="2747880"/>
            <a:ext cx="9154440" cy="5149080"/>
          </a:xfrm>
          <a:prstGeom prst="rect">
            <a:avLst/>
          </a:prstGeom>
          <a:ln w="12700">
            <a:noFill/>
          </a:ln>
        </p:spPr>
      </p:pic>
      <p:pic>
        <p:nvPicPr>
          <p:cNvPr id="193" name="vlcsnap-2024-05-14-16h12m01s515.jpg" descr="vlcsnap-2024-05-14-16h12m01s515.jpg"/>
          <p:cNvPicPr/>
          <p:nvPr/>
        </p:nvPicPr>
        <p:blipFill>
          <a:blip r:embed="rId2"/>
          <a:stretch/>
        </p:blipFill>
        <p:spPr>
          <a:xfrm>
            <a:off x="5400360" y="4947120"/>
            <a:ext cx="8729640" cy="49100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Styl, kterým holka kreslí, by se dal přirovnat k projevům fauvismu. Zjistěte si o něm něco? Čím se vyznačoval?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865px-Matisse_-_Green_Line.jpg" descr="865px-Matisse_-_Green_Line.jpg"/>
          <p:cNvPicPr/>
          <p:nvPr/>
        </p:nvPicPr>
        <p:blipFill>
          <a:blip r:embed="rId1"/>
          <a:stretch/>
        </p:blipFill>
        <p:spPr>
          <a:xfrm>
            <a:off x="83160" y="3096720"/>
            <a:ext cx="4051800" cy="5059080"/>
          </a:xfrm>
          <a:prstGeom prst="rect">
            <a:avLst/>
          </a:prstGeom>
          <a:ln w="12700">
            <a:noFill/>
          </a:ln>
        </p:spPr>
      </p:pic>
      <p:pic>
        <p:nvPicPr>
          <p:cNvPr id="197" name="Matissetoits.gif" descr="Matissetoits.gif"/>
          <p:cNvPicPr/>
          <p:nvPr/>
        </p:nvPicPr>
        <p:blipFill>
          <a:blip r:embed="rId2"/>
          <a:stretch/>
        </p:blipFill>
        <p:spPr>
          <a:xfrm>
            <a:off x="4286520" y="5461200"/>
            <a:ext cx="4735440" cy="3847320"/>
          </a:xfrm>
          <a:prstGeom prst="rect">
            <a:avLst/>
          </a:prstGeom>
          <a:ln w="12700">
            <a:noFill/>
          </a:ln>
        </p:spPr>
      </p:pic>
      <p:pic>
        <p:nvPicPr>
          <p:cNvPr id="198" name="Henri_Matisse_Self-Portrait_in_a_Striped_T-shirt_(1906).jpg" descr="Henri_Matisse_Self-Portrait_in_a_Striped_T-shirt_(1906).jpg"/>
          <p:cNvPicPr/>
          <p:nvPr/>
        </p:nvPicPr>
        <p:blipFill>
          <a:blip r:embed="rId3"/>
          <a:stretch/>
        </p:blipFill>
        <p:spPr>
          <a:xfrm>
            <a:off x="9173520" y="3057840"/>
            <a:ext cx="3776040" cy="4495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Zaměřte se na barevnost hlavních postav. Jak je oblečená a barevně laděná dívka a jak učitel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Zaměřte se na barevnost hlavních postav. Jak je oblečená a barevně laděná dívka a jak učitel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vlcsnap-2024-05-14-17h10m40s259.jpg" descr="vlcsnap-2024-05-14-17h10m40s259.jpg"/>
          <p:cNvPicPr/>
          <p:nvPr/>
        </p:nvPicPr>
        <p:blipFill>
          <a:blip r:embed="rId1"/>
          <a:stretch/>
        </p:blipFill>
        <p:spPr>
          <a:xfrm>
            <a:off x="299880" y="6552000"/>
            <a:ext cx="5269680" cy="2963880"/>
          </a:xfrm>
          <a:prstGeom prst="rect">
            <a:avLst/>
          </a:prstGeom>
          <a:ln w="12700">
            <a:noFill/>
          </a:ln>
        </p:spPr>
      </p:pic>
      <p:pic>
        <p:nvPicPr>
          <p:cNvPr id="204" name="vlcsnap-2024-05-14-17h10m58s094.jpg" descr="vlcsnap-2024-05-14-17h10m58s094.jpg"/>
          <p:cNvPicPr/>
          <p:nvPr/>
        </p:nvPicPr>
        <p:blipFill>
          <a:blip r:embed="rId2"/>
          <a:stretch/>
        </p:blipFill>
        <p:spPr>
          <a:xfrm>
            <a:off x="3199320" y="2770560"/>
            <a:ext cx="6604920" cy="3714840"/>
          </a:xfrm>
          <a:prstGeom prst="rect">
            <a:avLst/>
          </a:prstGeom>
          <a:ln w="12700">
            <a:noFill/>
          </a:ln>
        </p:spPr>
      </p:pic>
      <p:pic>
        <p:nvPicPr>
          <p:cNvPr id="205" name="vlcsnap-2024-05-14-17h11m06s180.jpg" descr="vlcsnap-2024-05-14-17h11m06s180.jpg"/>
          <p:cNvPicPr/>
          <p:nvPr/>
        </p:nvPicPr>
        <p:blipFill>
          <a:blip r:embed="rId3"/>
          <a:stretch/>
        </p:blipFill>
        <p:spPr>
          <a:xfrm>
            <a:off x="7386480" y="6552000"/>
            <a:ext cx="5269680" cy="2963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a co kdyby si to prohodili?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žák1.jpg" descr="žák1.jpg"/>
          <p:cNvPicPr/>
          <p:nvPr/>
        </p:nvPicPr>
        <p:blipFill>
          <a:blip r:embed="rId1"/>
          <a:stretch/>
        </p:blipFill>
        <p:spPr>
          <a:xfrm>
            <a:off x="299880" y="6552000"/>
            <a:ext cx="5269680" cy="2963880"/>
          </a:xfrm>
          <a:prstGeom prst="rect">
            <a:avLst/>
          </a:prstGeom>
          <a:ln w="12700">
            <a:noFill/>
          </a:ln>
        </p:spPr>
      </p:pic>
      <p:pic>
        <p:nvPicPr>
          <p:cNvPr id="209" name="učitelka.jpg" descr="učitelka.jpg"/>
          <p:cNvPicPr/>
          <p:nvPr/>
        </p:nvPicPr>
        <p:blipFill>
          <a:blip r:embed="rId2"/>
          <a:stretch/>
        </p:blipFill>
        <p:spPr>
          <a:xfrm>
            <a:off x="3199320" y="2770560"/>
            <a:ext cx="6604920" cy="3714840"/>
          </a:xfrm>
          <a:prstGeom prst="rect">
            <a:avLst/>
          </a:prstGeom>
          <a:ln w="12700">
            <a:noFill/>
          </a:ln>
        </p:spPr>
      </p:pic>
      <p:pic>
        <p:nvPicPr>
          <p:cNvPr id="210" name="žák2.jpg" descr="žák2.jpg"/>
          <p:cNvPicPr/>
          <p:nvPr/>
        </p:nvPicPr>
        <p:blipFill>
          <a:blip r:embed="rId3"/>
          <a:stretch/>
        </p:blipFill>
        <p:spPr>
          <a:xfrm>
            <a:off x="7386480" y="6552000"/>
            <a:ext cx="5269680" cy="2963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7) Převyprávějte v 5 větách děj filmu. Vyjádřete jeho hlavní myšlenku.</a:t>
            </a:r>
            <a:br>
              <a:rPr sz="2400"/>
            </a:b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A čím vás nejvíce oslovili. Čím na vás zapůsobil.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FILMOVÝ ROZBOR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5+1+1="/>
          <p:cNvSpPr/>
          <p:nvPr/>
        </p:nvSpPr>
        <p:spPr>
          <a:xfrm>
            <a:off x="4126680" y="4605840"/>
            <a:ext cx="4750200" cy="2539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  <a:spcBef>
                <a:spcPts val="300"/>
              </a:spcBef>
              <a:tabLst>
                <a:tab algn="l" pos="0"/>
              </a:tabLst>
            </a:pPr>
            <a:r>
              <a:rPr b="1" lang="cs-CZ" sz="20000" spc="-202" strike="noStrike">
                <a:solidFill>
                  <a:srgbClr val="000000"/>
                </a:solidFill>
                <a:latin typeface="Avenir Next Condensed Regular"/>
                <a:ea typeface="Avenir Next Condensed Regular"/>
              </a:rPr>
              <a:t>5+1+1=</a:t>
            </a:r>
            <a:endParaRPr b="0" lang="cs-CZ" sz="20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47640" y="1810080"/>
            <a:ext cx="11708280" cy="729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1) Kdo je autorem filmu?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2) Na jaké umělecké škole film vznikl?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3) Jak se film jmenuje?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4) Jaký objekt malují žáci a žákyně na hodině výtvarné výchovy?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5) Jakou barvu má píšťalka, na kterou učitel píská?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72" strike="noStrike" cap="all">
                <a:solidFill>
                  <a:srgbClr val="000000"/>
                </a:solidFill>
                <a:latin typeface="Avenir Next Demi Bold"/>
                <a:ea typeface="Avenir Next Demi Bold"/>
              </a:rPr>
              <a:t>6) Co visí na řídítkách holčina kola?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title"/>
          </p:nvPr>
        </p:nvSpPr>
        <p:spPr>
          <a:xfrm>
            <a:off x="647640" y="308520"/>
            <a:ext cx="11708280" cy="146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cs-CZ" sz="7830" spc="-392" strike="noStrike" cap="all">
                <a:solidFill>
                  <a:srgbClr val="000000"/>
                </a:solidFill>
                <a:latin typeface="Avenir Next Regular"/>
                <a:ea typeface="Avenir Next Regular"/>
              </a:rPr>
              <a:t>Co jsme viděli?</a:t>
            </a:r>
            <a:endParaRPr b="0" lang="cs-CZ" sz="78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Application>LibreOffice/7.5.9.2$Windows_X86_64 LibreOffice_project/cdeefe45c17511d326101eed8008ac4092f278a9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/>
  <dcterms:modified xsi:type="dcterms:W3CDTF">2024-12-31T11:47:04Z</dcterms:modified>
  <cp:revision>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